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</a:t>
            </a:r>
            <a:r>
              <a:rPr b="0" lang="en-IN" sz="4400" spc="-1" strike="noStrike">
                <a:latin typeface="Arial"/>
              </a:rPr>
              <a:t>k to </a:t>
            </a:r>
            <a:r>
              <a:rPr b="0" lang="en-IN" sz="4400" spc="-1" strike="noStrike">
                <a:latin typeface="Arial"/>
              </a:rPr>
              <a:t>edit </a:t>
            </a:r>
            <a:r>
              <a:rPr b="0" lang="en-IN" sz="4400" spc="-1" strike="noStrike">
                <a:latin typeface="Arial"/>
              </a:rPr>
              <a:t>the </a:t>
            </a:r>
            <a:r>
              <a:rPr b="0" lang="en-IN" sz="4400" spc="-1" strike="noStrike">
                <a:latin typeface="Arial"/>
              </a:rPr>
              <a:t>title </a:t>
            </a:r>
            <a:r>
              <a:rPr b="0" lang="en-IN" sz="4400" spc="-1" strike="noStrike">
                <a:latin typeface="Arial"/>
              </a:rPr>
              <a:t>text </a:t>
            </a:r>
            <a:r>
              <a:rPr b="0" lang="en-IN" sz="4400" spc="-1" strike="noStrike">
                <a:latin typeface="Arial"/>
              </a:rPr>
              <a:t>for</a:t>
            </a:r>
            <a:r>
              <a:rPr b="0" lang="en-IN" sz="4400" spc="-1" strike="noStrike">
                <a:latin typeface="Arial"/>
              </a:rPr>
              <a:t>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</a:t>
            </a:r>
            <a:r>
              <a:rPr b="0" lang="en-IN" sz="4400" spc="-1" strike="noStrike">
                <a:latin typeface="Arial"/>
              </a:rPr>
              <a:t>l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c</a:t>
            </a:r>
            <a:r>
              <a:rPr b="0" lang="en-IN" sz="4400" spc="-1" strike="noStrike">
                <a:latin typeface="Arial"/>
              </a:rPr>
              <a:t>k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o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d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t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h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l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x</a:t>
            </a:r>
            <a:r>
              <a:rPr b="0" lang="en-IN" sz="4400" spc="-1" strike="noStrike">
                <a:latin typeface="Arial"/>
              </a:rPr>
              <a:t>t </a:t>
            </a:r>
            <a:r>
              <a:rPr b="0" lang="en-IN" sz="4400" spc="-1" strike="noStrike">
                <a:latin typeface="Arial"/>
              </a:rPr>
              <a:t>f</a:t>
            </a:r>
            <a:r>
              <a:rPr b="0" lang="en-IN" sz="4400" spc="-1" strike="noStrike">
                <a:latin typeface="Arial"/>
              </a:rPr>
              <a:t>o</a:t>
            </a:r>
            <a:r>
              <a:rPr b="0" lang="en-IN" sz="4400" spc="-1" strike="noStrike">
                <a:latin typeface="Arial"/>
              </a:rPr>
              <a:t>r</a:t>
            </a:r>
            <a:r>
              <a:rPr b="0" lang="en-IN" sz="4400" spc="-1" strike="noStrike">
                <a:latin typeface="Arial"/>
              </a:rPr>
              <a:t>m</a:t>
            </a:r>
            <a:r>
              <a:rPr b="0" lang="en-IN" sz="4400" spc="-1" strike="noStrike">
                <a:latin typeface="Arial"/>
              </a:rPr>
              <a:t>a</a:t>
            </a:r>
            <a:r>
              <a:rPr b="0" lang="en-IN" sz="4400" spc="-1" strike="noStrike">
                <a:latin typeface="Arial"/>
              </a:rPr>
              <a:t>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</a:t>
            </a:r>
            <a:r>
              <a:rPr b="0" lang="en-IN" sz="4400" spc="-1" strike="noStrike">
                <a:latin typeface="Arial"/>
              </a:rPr>
              <a:t>k to </a:t>
            </a:r>
            <a:r>
              <a:rPr b="0" lang="en-IN" sz="4400" spc="-1" strike="noStrike">
                <a:latin typeface="Arial"/>
              </a:rPr>
              <a:t>edit </a:t>
            </a:r>
            <a:r>
              <a:rPr b="0" lang="en-IN" sz="4400" spc="-1" strike="noStrike">
                <a:latin typeface="Arial"/>
              </a:rPr>
              <a:t>the </a:t>
            </a:r>
            <a:r>
              <a:rPr b="0" lang="en-IN" sz="4400" spc="-1" strike="noStrike">
                <a:latin typeface="Arial"/>
              </a:rPr>
              <a:t>title </a:t>
            </a:r>
            <a:r>
              <a:rPr b="0" lang="en-IN" sz="4400" spc="-1" strike="noStrike">
                <a:latin typeface="Arial"/>
              </a:rPr>
              <a:t>text </a:t>
            </a:r>
            <a:r>
              <a:rPr b="0" lang="en-IN" sz="4400" spc="-1" strike="noStrike">
                <a:latin typeface="Arial"/>
              </a:rPr>
              <a:t>for</a:t>
            </a:r>
            <a:r>
              <a:rPr b="0" lang="en-IN" sz="4400" spc="-1" strike="noStrike">
                <a:latin typeface="Arial"/>
              </a:rPr>
              <a:t>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</a:t>
            </a:r>
            <a:r>
              <a:rPr b="0" lang="en-IN" sz="4400" spc="-1" strike="noStrike">
                <a:latin typeface="Arial"/>
              </a:rPr>
              <a:t>ic</a:t>
            </a:r>
            <a:r>
              <a:rPr b="0" lang="en-IN" sz="4400" spc="-1" strike="noStrike">
                <a:latin typeface="Arial"/>
              </a:rPr>
              <a:t>k </a:t>
            </a:r>
            <a:r>
              <a:rPr b="0" lang="en-IN" sz="4400" spc="-1" strike="noStrike">
                <a:latin typeface="Arial"/>
              </a:rPr>
              <a:t>to 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dit </a:t>
            </a:r>
            <a:r>
              <a:rPr b="0" lang="en-IN" sz="4400" spc="-1" strike="noStrike">
                <a:latin typeface="Arial"/>
              </a:rPr>
              <a:t>th</a:t>
            </a:r>
            <a:r>
              <a:rPr b="0" lang="en-IN" sz="4400" spc="-1" strike="noStrike">
                <a:latin typeface="Arial"/>
              </a:rPr>
              <a:t>e </a:t>
            </a:r>
            <a:r>
              <a:rPr b="0" lang="en-IN" sz="4400" spc="-1" strike="noStrike">
                <a:latin typeface="Arial"/>
              </a:rPr>
              <a:t>titl</a:t>
            </a:r>
            <a:r>
              <a:rPr b="0" lang="en-IN" sz="4400" spc="-1" strike="noStrike">
                <a:latin typeface="Arial"/>
              </a:rPr>
              <a:t>e </a:t>
            </a:r>
            <a:r>
              <a:rPr b="0" lang="en-IN" sz="4400" spc="-1" strike="noStrike">
                <a:latin typeface="Arial"/>
              </a:rPr>
              <a:t>te</a:t>
            </a:r>
            <a:r>
              <a:rPr b="0" lang="en-IN" sz="4400" spc="-1" strike="noStrike">
                <a:latin typeface="Arial"/>
              </a:rPr>
              <a:t>xt </a:t>
            </a:r>
            <a:r>
              <a:rPr b="0" lang="en-IN" sz="4400" spc="-1" strike="noStrike">
                <a:latin typeface="Arial"/>
              </a:rPr>
              <a:t>fo</a:t>
            </a:r>
            <a:r>
              <a:rPr b="0" lang="en-IN" sz="4400" spc="-1" strike="noStrike">
                <a:latin typeface="Arial"/>
              </a:rPr>
              <a:t>r</a:t>
            </a:r>
            <a:r>
              <a:rPr b="0" lang="en-IN" sz="4400" spc="-1" strike="noStrike">
                <a:latin typeface="Arial"/>
              </a:rPr>
              <a:t>m</a:t>
            </a:r>
            <a:r>
              <a:rPr b="0" lang="en-IN" sz="4400" spc="-1" strike="noStrike">
                <a:latin typeface="Arial"/>
              </a:rPr>
              <a:t>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1143000" y="1296000"/>
            <a:ext cx="7133760" cy="37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b"/>
          <a:p>
            <a:pPr algn="ctr">
              <a:lnSpc>
                <a:spcPct val="90000"/>
              </a:lnSpc>
            </a:pPr>
            <a:r>
              <a:rPr b="1" lang="en-IN" sz="2700" spc="-1" strike="noStrike" u="sng">
                <a:solidFill>
                  <a:srgbClr val="2e75b5"/>
                </a:solidFill>
                <a:uFillTx/>
                <a:latin typeface="Calibri"/>
                <a:ea typeface="Calibri"/>
              </a:rPr>
              <a:t>Plant Leaf Disease Detection Using  CNN(ResNet) – Deep Learning</a:t>
            </a:r>
            <a:endParaRPr b="0" lang="en-IN" sz="27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1189800" y="2104920"/>
            <a:ext cx="3267000" cy="137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>
              <a:lnSpc>
                <a:spcPct val="100000"/>
              </a:lnSpc>
            </a:pPr>
            <a:r>
              <a:rPr b="1" lang="en-IN" sz="1500" spc="-1" strike="noStrike" u="sng">
                <a:solidFill>
                  <a:srgbClr val="2e75b5"/>
                </a:solidFill>
                <a:uFillTx/>
                <a:latin typeface="Timesofroman"/>
                <a:ea typeface="Calibri"/>
              </a:rPr>
              <a:t>Under the guidance of: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       </a:t>
            </a: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B.Madhan Mohan Sir,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       </a:t>
            </a: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HOD OF ECE,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       </a:t>
            </a: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RGUKT RKVALLEY,KADAPA.</a:t>
            </a:r>
            <a:endParaRPr b="0" lang="en-IN" sz="15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5356800" y="2142720"/>
            <a:ext cx="3267000" cy="160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>
              <a:lnSpc>
                <a:spcPct val="100000"/>
              </a:lnSpc>
            </a:pPr>
            <a:r>
              <a:rPr b="1" lang="en-IN" sz="1500" spc="-1" strike="noStrike" u="sng">
                <a:solidFill>
                  <a:srgbClr val="00b0f0"/>
                </a:solidFill>
                <a:uFillTx/>
                <a:latin typeface="Calibri"/>
                <a:ea typeface="Calibri"/>
              </a:rPr>
              <a:t>Team Members: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T.Sai Yogesh(R170268)             A.SubbaRayudu(R170979)</a:t>
            </a:r>
            <a:endParaRPr b="0" lang="en-IN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500" spc="-1" strike="noStrike">
                <a:solidFill>
                  <a:srgbClr val="000000"/>
                </a:solidFill>
                <a:latin typeface="Calibri"/>
                <a:ea typeface="Calibri"/>
              </a:rPr>
              <a:t>O.Venkata Krishnaiah(R170452)</a:t>
            </a:r>
            <a:endParaRPr b="0" lang="en-IN" sz="1500" spc="-1" strike="noStrike">
              <a:latin typeface="Arial"/>
            </a:endParaRPr>
          </a:p>
        </p:txBody>
      </p:sp>
      <p:pic>
        <p:nvPicPr>
          <p:cNvPr id="155" name="Google Shape;132;p25" descr=""/>
          <p:cNvPicPr/>
          <p:nvPr/>
        </p:nvPicPr>
        <p:blipFill>
          <a:blip r:embed="rId1"/>
          <a:stretch/>
        </p:blipFill>
        <p:spPr>
          <a:xfrm>
            <a:off x="1080000" y="3481200"/>
            <a:ext cx="1703880" cy="1488960"/>
          </a:xfrm>
          <a:prstGeom prst="rect">
            <a:avLst/>
          </a:prstGeom>
          <a:ln>
            <a:noFill/>
          </a:ln>
        </p:spPr>
      </p:pic>
      <p:sp>
        <p:nvSpPr>
          <p:cNvPr id="156" name="CustomShape 4"/>
          <p:cNvSpPr/>
          <p:nvPr/>
        </p:nvSpPr>
        <p:spPr>
          <a:xfrm>
            <a:off x="2824920" y="3640320"/>
            <a:ext cx="6152760" cy="79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 algn="just">
              <a:lnSpc>
                <a:spcPct val="100000"/>
              </a:lnSpc>
            </a:pPr>
            <a:r>
              <a:rPr b="1" lang="en-IN" sz="1200" spc="-1" strike="noStrike">
                <a:solidFill>
                  <a:srgbClr val="000000"/>
                </a:solidFill>
                <a:latin typeface="Calibri"/>
                <a:ea typeface="Calibri"/>
              </a:rPr>
              <a:t>DEPARTMENT OF ELECTRONICS AND COMMUNICATION ENGINEERING,</a:t>
            </a:r>
            <a:endParaRPr b="0" lang="en-IN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IN" sz="1200" spc="-1" strike="noStrike">
                <a:solidFill>
                  <a:srgbClr val="000000"/>
                </a:solidFill>
                <a:latin typeface="Calibri"/>
                <a:ea typeface="Calibri"/>
              </a:rPr>
              <a:t>RAJIV GANDHI UNIVERSITY OF KNOWLEDGE TECHNOLOGIES,</a:t>
            </a:r>
            <a:endParaRPr b="0" lang="en-IN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IN" sz="1200" spc="-1" strike="noStrike">
                <a:solidFill>
                  <a:srgbClr val="000000"/>
                </a:solidFill>
                <a:latin typeface="Calibri"/>
                <a:ea typeface="Calibri"/>
              </a:rPr>
              <a:t>RK VALLEY,KADAPA(DIST),ANDHRA PRADESH,PINCODE-516330.</a:t>
            </a:r>
            <a:endParaRPr b="0" lang="en-IN" sz="12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1" lang="en-IN" sz="1200" spc="-1" strike="noStrike">
                <a:solidFill>
                  <a:srgbClr val="000000"/>
                </a:solidFill>
                <a:latin typeface="Calibri"/>
                <a:ea typeface="Calibri"/>
              </a:rPr>
              <a:t>DECEMBER-2022.</a:t>
            </a:r>
            <a:endParaRPr b="0" lang="en-IN" sz="1200" spc="-1" strike="noStrike">
              <a:latin typeface="Arial"/>
            </a:endParaRPr>
          </a:p>
        </p:txBody>
      </p:sp>
      <p:sp>
        <p:nvSpPr>
          <p:cNvPr id="157" name="CustomShape 5"/>
          <p:cNvSpPr/>
          <p:nvPr/>
        </p:nvSpPr>
        <p:spPr>
          <a:xfrm>
            <a:off x="2880000" y="248040"/>
            <a:ext cx="359496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>
              <a:lnSpc>
                <a:spcPct val="100000"/>
              </a:lnSpc>
            </a:pPr>
            <a:r>
              <a:rPr b="1" lang="en-IN" sz="1700" spc="-1" strike="noStrike" u="sng">
                <a:solidFill>
                  <a:srgbClr val="00b050"/>
                </a:solidFill>
                <a:uFillTx/>
                <a:latin typeface="Calibri"/>
                <a:ea typeface="Calibri"/>
              </a:rPr>
              <a:t>E4SEM1 MAJOR PROJECT-1</a:t>
            </a:r>
            <a:endParaRPr b="0" lang="en-IN" sz="17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311760" y="44496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>
            <a:off x="311760" y="1152360"/>
            <a:ext cx="8516880" cy="341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1" name="Google Shape;204;p36" descr=""/>
          <p:cNvPicPr/>
          <p:nvPr/>
        </p:nvPicPr>
        <p:blipFill>
          <a:blip r:embed="rId1"/>
          <a:srcRect l="0" t="8012" r="0" b="6644"/>
          <a:stretch/>
        </p:blipFill>
        <p:spPr>
          <a:xfrm>
            <a:off x="248040" y="444960"/>
            <a:ext cx="8516880" cy="460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311760" y="35820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 marL="2743200"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  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Dataset Creation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311760" y="1065960"/>
            <a:ext cx="8516880" cy="360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 marL="457200" indent="-345600" algn="just">
              <a:lnSpc>
                <a:spcPct val="150000"/>
              </a:lnSpc>
              <a:buClr>
                <a:srgbClr val="595959"/>
              </a:buClr>
              <a:buFont typeface="Arial"/>
              <a:buChar char="●"/>
            </a:pP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The Main  Dataset source related to the Plant Diseases can be downloaded from </a:t>
            </a:r>
            <a:r>
              <a:rPr b="1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Kaggle</a:t>
            </a: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 ,a Popular Online Machine Learning Community Platform .</a:t>
            </a:r>
            <a:endParaRPr b="0" lang="en-IN" sz="1900" spc="-1" strike="noStrike">
              <a:latin typeface="Arial"/>
            </a:endParaRPr>
          </a:p>
          <a:p>
            <a:pPr algn="just">
              <a:lnSpc>
                <a:spcPct val="150000"/>
              </a:lnSpc>
            </a:pPr>
            <a:endParaRPr b="0" lang="en-IN" sz="1900" spc="-1" strike="noStrike">
              <a:latin typeface="Arial"/>
            </a:endParaRPr>
          </a:p>
          <a:p>
            <a:pPr marL="457200" indent="-345600" algn="just">
              <a:lnSpc>
                <a:spcPct val="150000"/>
              </a:lnSpc>
              <a:buClr>
                <a:srgbClr val="595959"/>
              </a:buClr>
              <a:buFont typeface="Arial"/>
              <a:buChar char="●"/>
            </a:pP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The Data from the data set is splitted into :</a:t>
            </a:r>
            <a:endParaRPr b="0" lang="en-IN" sz="1900" spc="-1" strike="noStrike">
              <a:latin typeface="Arial"/>
            </a:endParaRPr>
          </a:p>
          <a:p>
            <a:pPr marL="914400" indent="-453600" algn="just">
              <a:lnSpc>
                <a:spcPct val="150000"/>
              </a:lnSpc>
              <a:spcBef>
                <a:spcPts val="1199"/>
              </a:spcBef>
              <a:buClr>
                <a:srgbClr val="595959"/>
              </a:buClr>
              <a:buFont typeface="Arial"/>
              <a:buAutoNum type="arabicParenR"/>
            </a:pPr>
            <a:r>
              <a:rPr b="1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1)Training    2)Validation</a:t>
            </a: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  </a:t>
            </a:r>
            <a:r>
              <a:rPr b="1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3)Testing</a:t>
            </a: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  Datasets.</a:t>
            </a:r>
            <a:endParaRPr b="0" lang="en-IN" sz="1900" spc="-1" strike="noStrike">
              <a:latin typeface="Arial"/>
            </a:endParaRPr>
          </a:p>
          <a:p>
            <a:pPr algn="just">
              <a:lnSpc>
                <a:spcPct val="150000"/>
              </a:lnSpc>
              <a:spcBef>
                <a:spcPts val="1199"/>
              </a:spcBef>
            </a:pPr>
            <a:endParaRPr b="0" lang="en-IN" sz="1900" spc="-1" strike="noStrike">
              <a:latin typeface="Arial"/>
            </a:endParaRPr>
          </a:p>
          <a:p>
            <a:pPr marL="457200" indent="-345600" algn="just">
              <a:lnSpc>
                <a:spcPct val="150000"/>
              </a:lnSpc>
              <a:spcBef>
                <a:spcPts val="1199"/>
              </a:spcBef>
              <a:buClr>
                <a:srgbClr val="595959"/>
              </a:buClr>
              <a:buFont typeface="Arial"/>
              <a:buChar char="●"/>
            </a:pPr>
            <a:r>
              <a:rPr b="0" lang="en-IN" sz="1900" spc="-1" strike="noStrike">
                <a:solidFill>
                  <a:srgbClr val="000000"/>
                </a:solidFill>
                <a:latin typeface="Arial"/>
                <a:ea typeface="Arial"/>
              </a:rPr>
              <a:t>The Training &amp; Validation datasets are used to Train and fit the model with the data and Testing set is used to predict the Output / Classification. </a:t>
            </a:r>
            <a:endParaRPr b="0" lang="en-IN" sz="19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2747160" y="10872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  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De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ep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Lea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rni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ng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311760" y="595800"/>
            <a:ext cx="8516880" cy="394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352080" algn="just">
              <a:lnSpc>
                <a:spcPct val="115000"/>
              </a:lnSpc>
              <a:buClr>
                <a:srgbClr val="161513"/>
              </a:buClr>
              <a:buFont typeface="Arial"/>
              <a:buChar char="●"/>
            </a:pP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Deep learning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 is a subfield of Machine Learning(</a:t>
            </a: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ML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) concerned 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with algorithms inspired by the structure and function of the brain 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like structure known as </a:t>
            </a: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Artificial Neural Networks.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15000"/>
              </a:lnSpc>
              <a:buClr>
                <a:srgbClr val="161513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Deep Learning systems can improve their performance with access 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to more data,the machine version of more experience.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15000"/>
              </a:lnSpc>
              <a:buClr>
                <a:srgbClr val="161513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Machines have gained enough experience from the labelled data 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and algorithms.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15000"/>
              </a:lnSpc>
              <a:buClr>
                <a:srgbClr val="161513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Results like Driving a car, Detecting weeds in a field of crops, </a:t>
            </a: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Detecting diseases, Inspecting machinery to identify faults,etc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263880" y="216000"/>
            <a:ext cx="8516880" cy="64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914400">
              <a:lnSpc>
                <a:spcPct val="100000"/>
              </a:lnSpc>
            </a:pPr>
            <a:r>
              <a:rPr b="1" lang="en-IN" sz="2520" spc="-1" strike="noStrike">
                <a:solidFill>
                  <a:srgbClr val="3c78d8"/>
                </a:solidFill>
                <a:latin typeface="Arial"/>
                <a:ea typeface="Arial"/>
              </a:rPr>
              <a:t>Convolutional Neural Networks (CNN)/RESNET</a:t>
            </a:r>
            <a:endParaRPr b="0" lang="en-IN" sz="252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545040" y="504000"/>
            <a:ext cx="8516880" cy="437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 algn="just">
              <a:lnSpc>
                <a:spcPct val="115000"/>
              </a:lnSpc>
            </a:pPr>
            <a:endParaRPr b="0" lang="en-IN" sz="1800" spc="-1" strike="noStrike">
              <a:latin typeface="Arial"/>
            </a:endParaRPr>
          </a:p>
          <a:p>
            <a:pPr marL="457200" indent="-339480" algn="just">
              <a:lnSpc>
                <a:spcPct val="183000"/>
              </a:lnSpc>
              <a:buClr>
                <a:srgbClr val="222222"/>
              </a:buClr>
              <a:buFont typeface="Arial"/>
              <a:buChar char="●"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 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In deep learning , RESNET (Residual Network) is a convolutional neural network (</a:t>
            </a:r>
            <a:r>
              <a:rPr b="1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CNN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or CovNet) is a class of deep neural networks are most commonly applied to analyze visual imagery. </a:t>
            </a:r>
            <a:endParaRPr b="0" lang="en-IN" sz="7200" spc="-1" strike="noStrike">
              <a:latin typeface="Arial"/>
            </a:endParaRPr>
          </a:p>
          <a:p>
            <a:pPr marL="457200" indent="-339480" algn="just">
              <a:lnSpc>
                <a:spcPct val="183000"/>
              </a:lnSpc>
              <a:buClr>
                <a:srgbClr val="222222"/>
              </a:buClr>
              <a:buFont typeface="Arial"/>
              <a:buChar char="●"/>
            </a:pPr>
            <a:r>
              <a:rPr b="0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IN" sz="7200" spc="-1" strike="noStrike">
                <a:solidFill>
                  <a:srgbClr val="000000"/>
                </a:solidFill>
                <a:latin typeface="Arial"/>
                <a:ea typeface="Arial"/>
              </a:rPr>
              <a:t>CNNs are designed to process data through multiple layers of 2D arrays and its applicable for pattern recognization and Computer Vision Applications.</a:t>
            </a:r>
            <a:endParaRPr b="0" lang="en-IN" sz="72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en-IN" sz="72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2376000" y="2592000"/>
            <a:ext cx="68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311760" y="44496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                        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CNN Working Model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311760" y="1177560"/>
            <a:ext cx="8516880" cy="338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Google Shape;191;p34" descr=""/>
          <p:cNvPicPr/>
          <p:nvPr/>
        </p:nvPicPr>
        <p:blipFill>
          <a:blip r:embed="rId1"/>
          <a:stretch/>
        </p:blipFill>
        <p:spPr>
          <a:xfrm>
            <a:off x="441000" y="1513440"/>
            <a:ext cx="8258400" cy="352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98520" y="26028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 marL="1371600" indent="457200"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Tools and Frameworks 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398520" y="879840"/>
            <a:ext cx="8516880" cy="399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95000"/>
              </a:lnSpc>
            </a:pPr>
            <a:r>
              <a:rPr b="1" lang="en-IN" sz="20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Open source Tools </a:t>
            </a: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: Google Colab Notebook (GPU) using Python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5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5000"/>
              </a:lnSpc>
              <a:spcBef>
                <a:spcPts val="1199"/>
              </a:spcBef>
            </a:pP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Machine Learning Tools:</a:t>
            </a:r>
            <a:endParaRPr b="0" lang="en-IN" sz="2000" spc="-1" strike="noStrike">
              <a:latin typeface="Arial"/>
            </a:endParaRPr>
          </a:p>
          <a:p>
            <a:pPr marL="457200" indent="-352080">
              <a:lnSpc>
                <a:spcPct val="95000"/>
              </a:lnSpc>
              <a:spcBef>
                <a:spcPts val="1199"/>
              </a:spcBef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Tensor Flow</a:t>
            </a:r>
            <a:endParaRPr b="0" lang="en-IN" sz="2000" spc="-1" strike="noStrike">
              <a:latin typeface="Arial"/>
            </a:endParaRPr>
          </a:p>
          <a:p>
            <a:pPr marL="457200" indent="-352080">
              <a:lnSpc>
                <a:spcPct val="95000"/>
              </a:lnSpc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Pytorch.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5000"/>
              </a:lnSpc>
              <a:spcBef>
                <a:spcPts val="1199"/>
              </a:spcBef>
            </a:pP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Data Analysis Tools:</a:t>
            </a:r>
            <a:endParaRPr b="0" lang="en-IN" sz="2000" spc="-1" strike="noStrike">
              <a:latin typeface="Arial"/>
            </a:endParaRPr>
          </a:p>
          <a:p>
            <a:pPr marL="457200" indent="-352080">
              <a:lnSpc>
                <a:spcPct val="95000"/>
              </a:lnSpc>
              <a:spcBef>
                <a:spcPts val="1199"/>
              </a:spcBef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Pandas</a:t>
            </a:r>
            <a:endParaRPr b="0" lang="en-IN" sz="2000" spc="-1" strike="noStrike">
              <a:latin typeface="Arial"/>
            </a:endParaRPr>
          </a:p>
          <a:p>
            <a:pPr marL="457200" indent="-352080">
              <a:lnSpc>
                <a:spcPct val="95000"/>
              </a:lnSpc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Numpy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5000"/>
              </a:lnSpc>
              <a:spcBef>
                <a:spcPts val="1199"/>
              </a:spcBef>
            </a:pPr>
            <a:r>
              <a:rPr b="1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Data Visualisation Tools:</a:t>
            </a:r>
            <a:endParaRPr b="0" lang="en-IN" sz="2000" spc="-1" strike="noStrike">
              <a:latin typeface="Arial"/>
            </a:endParaRPr>
          </a:p>
          <a:p>
            <a:pPr marL="457200" indent="-352080">
              <a:lnSpc>
                <a:spcPct val="95000"/>
              </a:lnSpc>
              <a:spcBef>
                <a:spcPts val="1199"/>
              </a:spcBef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Matplotlib</a:t>
            </a: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11760" y="185760"/>
            <a:ext cx="8516880" cy="47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                                </a:t>
            </a:r>
            <a:r>
              <a:rPr b="1" lang="en-IN" sz="2800" spc="-1" strike="noStrike">
                <a:solidFill>
                  <a:srgbClr val="00b0f0"/>
                </a:solidFill>
                <a:latin typeface="Arial"/>
                <a:ea typeface="Arial"/>
              </a:rPr>
              <a:t>Training Dataset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235" name="Google Shape;285;p41" descr=""/>
          <p:cNvPicPr/>
          <p:nvPr/>
        </p:nvPicPr>
        <p:blipFill>
          <a:blip r:embed="rId1"/>
          <a:srcRect l="12835" t="6471" r="1801" b="5955"/>
          <a:stretch/>
        </p:blipFill>
        <p:spPr>
          <a:xfrm>
            <a:off x="451080" y="817920"/>
            <a:ext cx="8238240" cy="423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48200" y="20952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b="1" lang="en-IN" sz="2800" spc="-1" strike="noStrike">
                <a:solidFill>
                  <a:srgbClr val="000000"/>
                </a:solidFill>
                <a:latin typeface="Arial"/>
                <a:ea typeface="Arial"/>
              </a:rPr>
              <a:t>                    </a:t>
            </a:r>
            <a:r>
              <a:rPr b="1" lang="en-IN" sz="2800" spc="-1" strike="noStrike">
                <a:solidFill>
                  <a:srgbClr val="00b0f0"/>
                </a:solidFill>
                <a:latin typeface="Timesofroman"/>
                <a:ea typeface="Arial"/>
              </a:rPr>
              <a:t>Testing Dataset  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311760" y="1152360"/>
            <a:ext cx="8516880" cy="341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8" name="Google Shape;292;p42" descr=""/>
          <p:cNvPicPr/>
          <p:nvPr/>
        </p:nvPicPr>
        <p:blipFill>
          <a:blip r:embed="rId1"/>
          <a:srcRect l="9488" t="5561" r="0" b="24444"/>
          <a:stretch/>
        </p:blipFill>
        <p:spPr>
          <a:xfrm>
            <a:off x="94680" y="865080"/>
            <a:ext cx="8951040" cy="3700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681480" y="1080000"/>
            <a:ext cx="7883280" cy="426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 marL="457200" indent="-352080" algn="just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The Training Dataset contains of 70k images that are used to train the model in order to get a good prediction.</a:t>
            </a:r>
            <a:endParaRPr b="0" lang="en-IN" sz="2000" spc="-1" strike="noStrike">
              <a:latin typeface="Arial"/>
            </a:endParaRPr>
          </a:p>
          <a:p>
            <a:pPr marL="457200" algn="just"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The Validation dataset is useful  for model to better fit the data and  tuning the Model for better Accuracy Prediction.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15000"/>
              </a:lnSpc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15000"/>
              </a:lnSpc>
              <a:buClr>
                <a:srgbClr val="000000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  <a:ea typeface="Arial"/>
              </a:rPr>
              <a:t>The Testing Data set is used to Evaluate the performance of the model and gets accurate Output.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99"/>
              </a:spcBef>
            </a:pP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988200" y="-7452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Calibri"/>
                <a:ea typeface="Calibri"/>
              </a:rPr>
              <a:t>      </a:t>
            </a:r>
            <a:r>
              <a:rPr b="1" lang="en-IN" sz="2800" spc="-1" strike="noStrike">
                <a:solidFill>
                  <a:srgbClr val="3c78d8"/>
                </a:solidFill>
                <a:latin typeface="Calibri"/>
                <a:ea typeface="Calibri"/>
              </a:rPr>
              <a:t>Training and Validating Model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563400" y="687960"/>
            <a:ext cx="7883280" cy="6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 marL="457200" indent="-29484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  <a:ea typeface="Calibri"/>
              </a:rPr>
              <a:t>First the Model is Created by Importing required Libraries and then the the model is trained with Train and Valid Datasets.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242" name="Google Shape;304;p44" descr=""/>
          <p:cNvPicPr/>
          <p:nvPr/>
        </p:nvPicPr>
        <p:blipFill>
          <a:blip r:embed="rId1"/>
          <a:srcRect l="3248" t="15404" r="20414" b="5281"/>
          <a:stretch/>
        </p:blipFill>
        <p:spPr>
          <a:xfrm>
            <a:off x="422280" y="1344960"/>
            <a:ext cx="8295480" cy="372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3662640" y="205560"/>
            <a:ext cx="7883280" cy="67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700" spc="-1" strike="noStrike">
                <a:solidFill>
                  <a:srgbClr val="2e75b5"/>
                </a:solidFill>
                <a:latin typeface="Calibri"/>
                <a:ea typeface="Calibri"/>
              </a:rPr>
              <a:t>  </a:t>
            </a:r>
            <a:r>
              <a:rPr b="1" lang="en-IN" sz="2700" spc="-1" strike="noStrike">
                <a:solidFill>
                  <a:srgbClr val="2e75b5"/>
                </a:solidFill>
                <a:latin typeface="Calibri"/>
                <a:ea typeface="Calibri"/>
              </a:rPr>
              <a:t>CONTENTS</a:t>
            </a:r>
            <a:endParaRPr b="0" lang="en-IN" sz="27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943560" y="885960"/>
            <a:ext cx="7883280" cy="419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Introduction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Abstract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Problem Statement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Steps to Solve the Problem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Block diagram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Dataset Creation and Model Training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Deep Learning and CNN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Tools and Frameworks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Classification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Advantages </a:t>
            </a:r>
            <a:endParaRPr b="0" lang="en-IN" sz="2500" spc="-1" strike="noStrike">
              <a:latin typeface="Arial"/>
            </a:endParaRPr>
          </a:p>
          <a:p>
            <a:pPr marL="457200" indent="-365040">
              <a:lnSpc>
                <a:spcPct val="95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500" spc="-1" strike="noStrike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b="0" lang="en-IN" sz="2500" spc="-1" strike="noStrike">
              <a:latin typeface="Arial"/>
            </a:endParaRPr>
          </a:p>
          <a:p>
            <a:pPr marL="177840" indent="-59760">
              <a:lnSpc>
                <a:spcPct val="70000"/>
              </a:lnSpc>
              <a:spcBef>
                <a:spcPts val="799"/>
              </a:spcBef>
            </a:pPr>
            <a:endParaRPr b="0" lang="en-IN" sz="2500" spc="-1" strike="noStrike">
              <a:latin typeface="Arial"/>
            </a:endParaRPr>
          </a:p>
          <a:p>
            <a:pPr marL="177840" indent="-59760">
              <a:lnSpc>
                <a:spcPct val="70000"/>
              </a:lnSpc>
              <a:spcBef>
                <a:spcPts val="799"/>
              </a:spcBef>
            </a:pPr>
            <a:endParaRPr b="0" lang="en-IN" sz="25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2185920" y="43056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3000" spc="-1" strike="noStrike">
                <a:solidFill>
                  <a:srgbClr val="3c78d8"/>
                </a:solidFill>
                <a:latin typeface="Calibri"/>
                <a:ea typeface="Calibri"/>
              </a:rPr>
              <a:t>CNN Classification (Prediction)</a:t>
            </a:r>
            <a:endParaRPr b="0" lang="en-IN" sz="3000" spc="-1" strike="noStrike">
              <a:latin typeface="Arial"/>
            </a:endParaRPr>
          </a:p>
        </p:txBody>
      </p:sp>
      <p:pic>
        <p:nvPicPr>
          <p:cNvPr id="244" name="Google Shape;310;p45" descr=""/>
          <p:cNvPicPr/>
          <p:nvPr/>
        </p:nvPicPr>
        <p:blipFill>
          <a:blip r:embed="rId1"/>
          <a:srcRect l="811" t="20256" r="51087" b="31762"/>
          <a:stretch/>
        </p:blipFill>
        <p:spPr>
          <a:xfrm>
            <a:off x="1635840" y="2080080"/>
            <a:ext cx="4595400" cy="2199240"/>
          </a:xfrm>
          <a:prstGeom prst="rect">
            <a:avLst/>
          </a:prstGeom>
          <a:ln>
            <a:noFill/>
          </a:ln>
        </p:spPr>
      </p:pic>
      <p:sp>
        <p:nvSpPr>
          <p:cNvPr id="245" name="CustomShape 2"/>
          <p:cNvSpPr/>
          <p:nvPr/>
        </p:nvSpPr>
        <p:spPr>
          <a:xfrm>
            <a:off x="913320" y="1270440"/>
            <a:ext cx="7651440" cy="66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326520" algn="just">
              <a:lnSpc>
                <a:spcPct val="100000"/>
              </a:lnSpc>
              <a:buClr>
                <a:srgbClr val="000000"/>
              </a:buClr>
              <a:buFont typeface="Calibri"/>
              <a:buChar char="●"/>
            </a:pPr>
            <a:r>
              <a:rPr b="0" lang="en-IN" sz="1600" spc="-1" strike="noStrike">
                <a:solidFill>
                  <a:srgbClr val="000000"/>
                </a:solidFill>
                <a:latin typeface="Calibri"/>
                <a:ea typeface="Calibri"/>
              </a:rPr>
              <a:t>The Input Image is given to the Model from Test Dataset and the Model Classifies and Predicts the Output( Plant Disease Type).</a:t>
            </a:r>
            <a:endParaRPr b="0" lang="en-IN" sz="16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675000" y="36432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                     </a:t>
            </a: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ADVANTAGES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675000" y="1358640"/>
            <a:ext cx="7883280" cy="424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 marL="177840" indent="-214920" algn="just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210" spc="-1" strike="noStrike">
                <a:solidFill>
                  <a:srgbClr val="000000"/>
                </a:solidFill>
                <a:latin typeface="Calibri"/>
                <a:ea typeface="Calibri"/>
              </a:rPr>
              <a:t>The main advantage of automatic plant disease detection is to protect crop production from quantitative losses.</a:t>
            </a:r>
            <a:endParaRPr b="0" lang="en-IN" sz="2210" spc="-1" strike="noStrike">
              <a:latin typeface="Arial"/>
            </a:endParaRPr>
          </a:p>
          <a:p>
            <a:pPr marL="177840" algn="just">
              <a:lnSpc>
                <a:spcPct val="90000"/>
              </a:lnSpc>
            </a:pPr>
            <a:endParaRPr b="0" lang="en-IN" sz="2210" spc="-1" strike="noStrike">
              <a:latin typeface="Arial"/>
            </a:endParaRPr>
          </a:p>
          <a:p>
            <a:pPr marL="177840" indent="-21492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210" spc="-1" strike="noStrike">
                <a:solidFill>
                  <a:srgbClr val="000000"/>
                </a:solidFill>
                <a:latin typeface="Calibri"/>
                <a:ea typeface="Calibri"/>
              </a:rPr>
              <a:t>Automatic detection of plant disease is essential part of monitoring large fields of crops.</a:t>
            </a:r>
            <a:endParaRPr b="0" lang="en-IN" sz="2210" spc="-1" strike="noStrike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799"/>
              </a:spcBef>
            </a:pPr>
            <a:endParaRPr b="0" lang="en-IN" sz="2210" spc="-1" strike="noStrike">
              <a:latin typeface="Arial"/>
            </a:endParaRPr>
          </a:p>
          <a:p>
            <a:pPr marL="177840" indent="-21492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210" spc="-1" strike="noStrike">
                <a:solidFill>
                  <a:srgbClr val="000000"/>
                </a:solidFill>
                <a:latin typeface="Calibri"/>
                <a:ea typeface="Calibri"/>
              </a:rPr>
              <a:t>It can be implemented to increase crop productivity by ensuring the quality and quantity of the food product.</a:t>
            </a:r>
            <a:endParaRPr b="0" lang="en-IN" sz="2210" spc="-1" strike="noStrike">
              <a:latin typeface="Arial"/>
            </a:endParaRPr>
          </a:p>
          <a:p>
            <a:pPr marL="177840" algn="just">
              <a:lnSpc>
                <a:spcPct val="90000"/>
              </a:lnSpc>
              <a:spcBef>
                <a:spcPts val="799"/>
              </a:spcBef>
            </a:pPr>
            <a:endParaRPr b="0" lang="en-IN" sz="2210" spc="-1" strike="noStrike">
              <a:latin typeface="Arial"/>
            </a:endParaRPr>
          </a:p>
          <a:p>
            <a:pPr marL="177840">
              <a:lnSpc>
                <a:spcPct val="90000"/>
              </a:lnSpc>
              <a:spcBef>
                <a:spcPts val="799"/>
              </a:spcBef>
            </a:pPr>
            <a:endParaRPr b="0" lang="en-IN" sz="2210" spc="-1" strike="noStrike">
              <a:latin typeface="Arial"/>
            </a:endParaRPr>
          </a:p>
          <a:p>
            <a:pPr marL="177840">
              <a:lnSpc>
                <a:spcPct val="90000"/>
              </a:lnSpc>
            </a:pPr>
            <a:r>
              <a:rPr b="0" lang="en-IN" sz="2210" spc="-1" strike="noStrike">
                <a:solidFill>
                  <a:srgbClr val="000000"/>
                </a:solidFill>
                <a:latin typeface="Calibri"/>
                <a:ea typeface="Calibri"/>
              </a:rPr>
              <a:t>   </a:t>
            </a:r>
            <a:endParaRPr b="0" lang="en-IN" sz="221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719640" y="1065960"/>
            <a:ext cx="7883280" cy="325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 marL="177840" indent="-21852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The advantage of automatic plant disease detection and classification is to provide best Agricultural productivity.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799"/>
              </a:spcBef>
            </a:pPr>
            <a:endParaRPr b="0" lang="en-IN" sz="2000" spc="-1" strike="noStrike">
              <a:latin typeface="Arial"/>
            </a:endParaRPr>
          </a:p>
          <a:p>
            <a:pPr marL="177840" indent="-21852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It provides the better advancement and enhancement in computing classifiers of a neural network approach and provide better results.</a:t>
            </a:r>
            <a:endParaRPr b="0" lang="en-IN" sz="2100" spc="-1" strike="noStrike">
              <a:latin typeface="Arial"/>
            </a:endParaRPr>
          </a:p>
          <a:p>
            <a:pPr algn="just">
              <a:lnSpc>
                <a:spcPct val="90000"/>
              </a:lnSpc>
              <a:spcBef>
                <a:spcPts val="799"/>
              </a:spcBef>
            </a:pPr>
            <a:endParaRPr b="0" lang="en-IN" sz="2100" spc="-1" strike="noStrike">
              <a:latin typeface="Arial"/>
            </a:endParaRPr>
          </a:p>
          <a:p>
            <a:pPr marL="177840" indent="-218520" algn="just">
              <a:lnSpc>
                <a:spcPct val="9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This system will be capable of distinguishing a large no of different diseases in a less time.</a:t>
            </a:r>
            <a:endParaRPr b="0" lang="en-IN" sz="21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799"/>
              </a:spcBef>
            </a:pPr>
            <a:endParaRPr b="0" lang="en-IN" sz="21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628560" y="18720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                      </a:t>
            </a: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CONCLUSION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546840" y="1048320"/>
            <a:ext cx="7883280" cy="365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normAutofit/>
          </a:bodyPr>
          <a:p>
            <a:pPr algn="just">
              <a:lnSpc>
                <a:spcPct val="90000"/>
              </a:lnSpc>
            </a:pPr>
            <a:endParaRPr b="0" lang="en-IN" sz="1800" spc="-1" strike="noStrike">
              <a:latin typeface="Arial"/>
            </a:endParaRPr>
          </a:p>
          <a:p>
            <a:pPr marL="177840" indent="-167760" algn="just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Plant leaf disease detection predicted by using Resnets CNN algorithm model with 99.3% accuracy.</a:t>
            </a:r>
            <a:endParaRPr b="0" lang="en-IN" sz="2100" spc="-1" strike="noStrike">
              <a:latin typeface="Arial"/>
            </a:endParaRPr>
          </a:p>
          <a:p>
            <a:pPr marL="6480" algn="just">
              <a:lnSpc>
                <a:spcPct val="90000"/>
              </a:lnSpc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 </a:t>
            </a:r>
            <a:endParaRPr b="0" lang="en-IN" sz="2100" spc="-1" strike="noStrike">
              <a:latin typeface="Arial"/>
            </a:endParaRPr>
          </a:p>
          <a:p>
            <a:pPr marL="177840" indent="-167760" algn="just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Grape, corn, tomato, apple, and blueberry are some of those species on which proposed algorithm was Successfully  trained and tested. </a:t>
            </a:r>
            <a:endParaRPr b="0" lang="en-IN" sz="2100" spc="-1" strike="noStrike">
              <a:latin typeface="Arial"/>
            </a:endParaRPr>
          </a:p>
          <a:p>
            <a:pPr marL="177840" algn="just">
              <a:lnSpc>
                <a:spcPct val="90000"/>
              </a:lnSpc>
            </a:pPr>
            <a:endParaRPr b="0" lang="en-IN" sz="2100" spc="-1" strike="noStrike">
              <a:latin typeface="Arial"/>
            </a:endParaRPr>
          </a:p>
          <a:p>
            <a:pPr marL="177840" indent="-167760" algn="just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Predicted output obtained with less cost and high performance in Classification of plant disease detection.</a:t>
            </a:r>
            <a:endParaRPr b="0" lang="en-IN" sz="21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628560" y="27396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2"/>
          <p:cNvSpPr/>
          <p:nvPr/>
        </p:nvSpPr>
        <p:spPr>
          <a:xfrm>
            <a:off x="628560" y="1369080"/>
            <a:ext cx="7883280" cy="3259800"/>
          </a:xfrm>
          <a:prstGeom prst="rect">
            <a:avLst/>
          </a:prstGeom>
          <a:noFill/>
          <a:ln w="38160"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>
              <a:lnSpc>
                <a:spcPct val="90000"/>
              </a:lnSpc>
              <a:spcBef>
                <a:spcPts val="799"/>
              </a:spcBef>
            </a:pPr>
            <a:endParaRPr b="0" lang="en-IN" sz="1800" spc="-1" strike="noStrike">
              <a:latin typeface="Arial"/>
            </a:endParaRPr>
          </a:p>
          <a:p>
            <a:pPr marL="139680">
              <a:lnSpc>
                <a:spcPct val="90000"/>
              </a:lnSpc>
              <a:spcBef>
                <a:spcPts val="799"/>
              </a:spcBef>
            </a:pPr>
            <a:r>
              <a:rPr b="0" lang="en-IN" sz="7500" spc="-1" strike="noStrike">
                <a:solidFill>
                  <a:srgbClr val="000000"/>
                </a:solidFill>
                <a:latin typeface="Calibri"/>
                <a:ea typeface="Calibri"/>
              </a:rPr>
              <a:t>     </a:t>
            </a:r>
            <a:r>
              <a:rPr b="0" lang="en-IN" sz="7500" spc="-1" strike="noStrike">
                <a:solidFill>
                  <a:srgbClr val="00b050"/>
                </a:solidFill>
                <a:latin typeface="Calibri"/>
                <a:ea typeface="Calibri"/>
              </a:rPr>
              <a:t>THANK YOU </a:t>
            </a:r>
            <a:endParaRPr b="0" lang="en-IN" sz="75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3006000" y="17100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     </a:t>
            </a: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INTRODUCTION 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467640" y="1053360"/>
            <a:ext cx="7883280" cy="383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 lvl="1" marL="520560" indent="-186840" algn="just">
              <a:lnSpc>
                <a:spcPct val="9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In India 70% of population people depends upon agriculture and Farmers experience great difficulties in switching from one disease control policy to another.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 lvl="1" marL="520560" indent="-186840" algn="just">
              <a:lnSpc>
                <a:spcPct val="9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The naked eye observation of experts is the traditional approach, this method can be time consuming, expensive and inaccurate.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 lvl="1" marL="520560" indent="-186840" algn="just">
              <a:lnSpc>
                <a:spcPct val="9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The crop losses can be minimized by applying pesticides  if diseases are correctly diagnosed and identified early. </a:t>
            </a: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3576600" y="443880"/>
            <a:ext cx="7883280" cy="990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 anchor="ctr">
            <a:normAutofit/>
          </a:bodyPr>
          <a:p>
            <a:pPr>
              <a:lnSpc>
                <a:spcPct val="90000"/>
              </a:lnSpc>
            </a:pP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 </a:t>
            </a:r>
            <a:r>
              <a:rPr b="1" lang="en-IN" sz="2600" spc="-1" strike="noStrike">
                <a:solidFill>
                  <a:srgbClr val="2e75b5"/>
                </a:solidFill>
                <a:latin typeface="Calibri"/>
                <a:ea typeface="Calibri"/>
              </a:rPr>
              <a:t>ABSTRACT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765000" y="1437840"/>
            <a:ext cx="7883280" cy="41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/>
          <a:p>
            <a:pPr marL="177840" indent="-16776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The major reason for minimizing crop productivity is various diseases in Plants . </a:t>
            </a:r>
            <a:endParaRPr b="0" lang="en-IN" sz="2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2100" spc="-1" strike="noStrike">
              <a:latin typeface="Arial"/>
            </a:endParaRPr>
          </a:p>
          <a:p>
            <a:pPr marL="177840" indent="-16776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To eliminate the disease-induced losses in plants during growth as well as to increase crop productivity.</a:t>
            </a:r>
            <a:endParaRPr b="0" lang="en-IN" sz="21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IN" sz="2100" spc="-1" strike="noStrike">
              <a:latin typeface="Arial"/>
            </a:endParaRPr>
          </a:p>
          <a:p>
            <a:pPr marL="177840" indent="-167760" algn="just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100" spc="-1" strike="noStrike">
                <a:solidFill>
                  <a:srgbClr val="000000"/>
                </a:solidFill>
                <a:latin typeface="Calibri"/>
                <a:ea typeface="Calibri"/>
              </a:rPr>
              <a:t>This project works on the technique of image processing which identifies the various diseases in plants gives remedies and avoids plant deficiencies.</a:t>
            </a:r>
            <a:endParaRPr b="0" lang="en-IN" sz="21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485280" y="11052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2720" spc="-1" strike="noStrike">
                <a:solidFill>
                  <a:srgbClr val="3c78d8"/>
                </a:solidFill>
                <a:latin typeface="Arial"/>
                <a:ea typeface="Arial"/>
              </a:rPr>
              <a:t>  </a:t>
            </a:r>
            <a:endParaRPr b="0" lang="en-IN" sz="2720" spc="-1" strike="noStrike">
              <a:latin typeface="Arial"/>
            </a:endParaRPr>
          </a:p>
        </p:txBody>
      </p:sp>
      <p:sp>
        <p:nvSpPr>
          <p:cNvPr id="165" name="CustomShape 2"/>
          <p:cNvSpPr/>
          <p:nvPr/>
        </p:nvSpPr>
        <p:spPr>
          <a:xfrm>
            <a:off x="311760" y="869040"/>
            <a:ext cx="8516880" cy="418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just">
              <a:lnSpc>
                <a:spcPct val="100000"/>
              </a:lnSpc>
              <a:spcBef>
                <a:spcPts val="799"/>
              </a:spcBef>
            </a:pPr>
            <a:endParaRPr b="0" lang="en-IN" sz="1800" spc="-1" strike="noStrike">
              <a:latin typeface="Arial"/>
            </a:endParaRPr>
          </a:p>
          <a:p>
            <a:pPr marL="482760" indent="-339480" algn="just">
              <a:lnSpc>
                <a:spcPct val="100000"/>
              </a:lnSpc>
              <a:spcBef>
                <a:spcPts val="799"/>
              </a:spcBef>
              <a:buClr>
                <a:srgbClr val="000000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Here we use an efficient </a:t>
            </a:r>
            <a:r>
              <a:rPr b="1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Convolutional neural network (CNN) RESNET Model</a:t>
            </a: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-  algorithm which can detect the type of diseases in images.</a:t>
            </a:r>
            <a:endParaRPr b="0" lang="en-IN" sz="2000" spc="-1" strike="noStrike">
              <a:latin typeface="Arial"/>
            </a:endParaRPr>
          </a:p>
          <a:p>
            <a:pPr marL="139680" algn="just">
              <a:lnSpc>
                <a:spcPct val="100000"/>
              </a:lnSpc>
              <a:spcBef>
                <a:spcPts val="799"/>
              </a:spcBef>
            </a:pPr>
            <a:endParaRPr b="0" lang="en-IN" sz="2000" spc="-1" strike="noStrike">
              <a:latin typeface="Arial"/>
            </a:endParaRPr>
          </a:p>
          <a:p>
            <a:pPr marL="457200" indent="-352080" algn="just">
              <a:lnSpc>
                <a:spcPct val="150000"/>
              </a:lnSpc>
              <a:buClr>
                <a:srgbClr val="595959"/>
              </a:buClr>
              <a:buFont typeface="Arial"/>
              <a:buChar char="●"/>
            </a:pPr>
            <a:r>
              <a:rPr b="0" lang="en-IN" sz="2000" spc="-1" strike="noStrike">
                <a:solidFill>
                  <a:srgbClr val="000000"/>
                </a:solidFill>
                <a:latin typeface="Calibri"/>
                <a:ea typeface="Calibri"/>
              </a:rPr>
              <a:t>ResNets are one of the most efficient Neural Network Architectures, as they help in maintaining low error rate with much deeper in the Network.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150000"/>
              </a:lnSpc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150000"/>
              </a:lnSpc>
            </a:pPr>
            <a:endParaRPr b="0" lang="en-IN" sz="2000" spc="-1" strike="noStrike">
              <a:latin typeface="Arial"/>
            </a:endParaRPr>
          </a:p>
          <a:p>
            <a:pPr marL="101520" algn="just">
              <a:lnSpc>
                <a:spcPct val="150000"/>
              </a:lnSpc>
            </a:pP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311760" y="17244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                          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Problem Statement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311760" y="1152360"/>
            <a:ext cx="8516880" cy="292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8" name="Google Shape;165;p30" descr=""/>
          <p:cNvPicPr/>
          <p:nvPr/>
        </p:nvPicPr>
        <p:blipFill>
          <a:blip r:embed="rId1"/>
          <a:srcRect l="0" t="25935" r="3409" b="24242"/>
          <a:stretch/>
        </p:blipFill>
        <p:spPr>
          <a:xfrm>
            <a:off x="504000" y="871200"/>
            <a:ext cx="8276760" cy="2959920"/>
          </a:xfrm>
          <a:prstGeom prst="rect">
            <a:avLst/>
          </a:prstGeom>
          <a:ln>
            <a:noFill/>
          </a:ln>
        </p:spPr>
      </p:pic>
      <p:sp>
        <p:nvSpPr>
          <p:cNvPr id="169" name="CustomShape 3"/>
          <p:cNvSpPr/>
          <p:nvPr/>
        </p:nvSpPr>
        <p:spPr>
          <a:xfrm>
            <a:off x="720000" y="4248000"/>
            <a:ext cx="8060760" cy="59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The main purpose is to detect the diseased part of the plant leaf,using python and cnn implemented in order to clasify the diseased plant.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311760" y="147600"/>
            <a:ext cx="8516880" cy="5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00000"/>
              </a:lnSpc>
            </a:pP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                  </a:t>
            </a:r>
            <a:r>
              <a:rPr b="1" lang="en-IN" sz="2800" spc="-1" strike="noStrike">
                <a:solidFill>
                  <a:srgbClr val="3c78d8"/>
                </a:solidFill>
                <a:latin typeface="Arial"/>
                <a:ea typeface="Arial"/>
              </a:rPr>
              <a:t>Steps to Solve the Problem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311760" y="720360"/>
            <a:ext cx="8516880" cy="460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rmAutofit/>
          </a:bodyPr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1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Steps </a:t>
            </a: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:</a:t>
            </a:r>
            <a:endParaRPr b="0" lang="en-IN" sz="2500" spc="-1" strike="noStrike">
              <a:latin typeface="Arial"/>
            </a:endParaRPr>
          </a:p>
          <a:p>
            <a:pPr marL="457200" indent="-315000">
              <a:lnSpc>
                <a:spcPct val="115000"/>
              </a:lnSpc>
              <a:spcBef>
                <a:spcPts val="1199"/>
              </a:spcBef>
              <a:buClr>
                <a:srgbClr val="595959"/>
              </a:buClr>
              <a:buFont typeface="Arial"/>
              <a:buAutoNum type="arabicPeriod"/>
            </a:pP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Start(Block Diagram/Flow Chart)</a:t>
            </a:r>
            <a:endParaRPr b="0" lang="en-IN" sz="2500" spc="-1" strike="noStrike">
              <a:latin typeface="Arial"/>
            </a:endParaRPr>
          </a:p>
          <a:p>
            <a:pPr marL="457200" indent="-31500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Prepare a database (healthy or diseased)</a:t>
            </a:r>
            <a:endParaRPr b="0" lang="en-IN" sz="2500" spc="-1" strike="noStrike">
              <a:latin typeface="Arial"/>
            </a:endParaRPr>
          </a:p>
          <a:p>
            <a:pPr marL="457200" indent="-31500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Training &amp; Validating CNN Model </a:t>
            </a:r>
            <a:endParaRPr b="0" lang="en-IN" sz="2500" spc="-1" strike="noStrike">
              <a:latin typeface="Arial"/>
            </a:endParaRPr>
          </a:p>
          <a:p>
            <a:pPr marL="457200" indent="-31500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Test images using network Resnet Model</a:t>
            </a:r>
            <a:endParaRPr b="0" lang="en-IN" sz="2500" spc="-1" strike="noStrike">
              <a:latin typeface="Arial"/>
            </a:endParaRPr>
          </a:p>
          <a:p>
            <a:pPr marL="457200" indent="-315000">
              <a:lnSpc>
                <a:spcPct val="115000"/>
              </a:lnSpc>
              <a:buClr>
                <a:srgbClr val="595959"/>
              </a:buClr>
              <a:buFont typeface="Arial"/>
              <a:buAutoNum type="arabicPeriod"/>
            </a:pPr>
            <a:r>
              <a:rPr b="0" lang="en-IN" sz="2500" spc="-1" strike="noStrike">
                <a:solidFill>
                  <a:srgbClr val="000000"/>
                </a:solidFill>
                <a:latin typeface="Arial"/>
                <a:ea typeface="Arial"/>
              </a:rPr>
              <a:t>Classification/Predicted Output</a:t>
            </a:r>
            <a:endParaRPr b="0" lang="en-IN" sz="25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25640" y="-136440"/>
            <a:ext cx="8516880" cy="127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rmAutofit/>
          </a:bodyPr>
          <a:p>
            <a:pPr algn="ctr">
              <a:lnSpc>
                <a:spcPct val="100000"/>
              </a:lnSpc>
            </a:pPr>
            <a:r>
              <a:rPr b="1" lang="en-IN" sz="3000" spc="-1" strike="noStrike">
                <a:solidFill>
                  <a:srgbClr val="3c78d8"/>
                </a:solidFill>
                <a:latin typeface="Arial"/>
                <a:ea typeface="Arial"/>
              </a:rPr>
              <a:t>Bloc</a:t>
            </a:r>
            <a:r>
              <a:rPr b="1" lang="en-IN" sz="3000" spc="-1" strike="noStrike">
                <a:solidFill>
                  <a:srgbClr val="3c78d8"/>
                </a:solidFill>
                <a:latin typeface="Arial"/>
                <a:ea typeface="Arial"/>
              </a:rPr>
              <a:t>k </a:t>
            </a:r>
            <a:r>
              <a:rPr b="1" lang="en-IN" sz="3000" spc="-1" strike="noStrike">
                <a:solidFill>
                  <a:srgbClr val="3c78d8"/>
                </a:solidFill>
                <a:latin typeface="Arial"/>
                <a:ea typeface="Arial"/>
              </a:rPr>
              <a:t>Diagr</a:t>
            </a:r>
            <a:r>
              <a:rPr b="1" lang="en-IN" sz="3000" spc="-1" strike="noStrike">
                <a:solidFill>
                  <a:srgbClr val="3c78d8"/>
                </a:solidFill>
                <a:latin typeface="Arial"/>
                <a:ea typeface="Arial"/>
              </a:rPr>
              <a:t>am </a:t>
            </a:r>
            <a:endParaRPr b="0" lang="en-IN" sz="3000" spc="-1" strike="noStrike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311760" y="1375560"/>
            <a:ext cx="8516880" cy="376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3"/>
          <p:cNvSpPr/>
          <p:nvPr/>
        </p:nvSpPr>
        <p:spPr>
          <a:xfrm>
            <a:off x="876600" y="1883880"/>
            <a:ext cx="1443960" cy="76464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Input leaf 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2875680" y="1883880"/>
            <a:ext cx="1586160" cy="72756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Imag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e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Pre-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Proc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essi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ng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4845600" y="1883880"/>
            <a:ext cx="1544040" cy="72756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        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Image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Segmenta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tion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177" name="CustomShape 6"/>
          <p:cNvSpPr/>
          <p:nvPr/>
        </p:nvSpPr>
        <p:spPr>
          <a:xfrm>
            <a:off x="6705000" y="1883880"/>
            <a:ext cx="1544040" cy="72756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Feature 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Extraction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178" name="CustomShape 7"/>
          <p:cNvSpPr/>
          <p:nvPr/>
        </p:nvSpPr>
        <p:spPr>
          <a:xfrm>
            <a:off x="1551960" y="3396240"/>
            <a:ext cx="1792440" cy="90108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Neural-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Network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classificati</a:t>
            </a: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on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179" name="CustomShape 8"/>
          <p:cNvSpPr/>
          <p:nvPr/>
        </p:nvSpPr>
        <p:spPr>
          <a:xfrm>
            <a:off x="5216760" y="3358800"/>
            <a:ext cx="1082880" cy="52848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Healthy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180" name="CustomShape 9"/>
          <p:cNvSpPr/>
          <p:nvPr/>
        </p:nvSpPr>
        <p:spPr>
          <a:xfrm>
            <a:off x="5257440" y="4271040"/>
            <a:ext cx="1041840" cy="5695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Diseased</a:t>
            </a:r>
            <a:endParaRPr b="0" lang="en-IN" sz="1400" spc="-1" strike="noStrike">
              <a:latin typeface="Arial"/>
            </a:endParaRPr>
          </a:p>
        </p:txBody>
      </p:sp>
      <p:cxnSp>
        <p:nvCxnSpPr>
          <p:cNvPr id="181" name="Line 10"/>
          <p:cNvCxnSpPr>
            <a:stCxn id="174" idx="3"/>
            <a:endCxn id="175" idx="1"/>
          </p:cNvCxnSpPr>
          <p:nvPr/>
        </p:nvCxnSpPr>
        <p:spPr>
          <a:xfrm flipV="1">
            <a:off x="2320560" y="2247480"/>
            <a:ext cx="555480" cy="1908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182" name="Line 11"/>
          <p:cNvCxnSpPr>
            <a:stCxn id="175" idx="3"/>
            <a:endCxn id="176" idx="1"/>
          </p:cNvCxnSpPr>
          <p:nvPr/>
        </p:nvCxnSpPr>
        <p:spPr>
          <a:xfrm>
            <a:off x="4461840" y="2247480"/>
            <a:ext cx="384120" cy="36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183" name="Line 12"/>
          <p:cNvCxnSpPr>
            <a:stCxn id="176" idx="3"/>
            <a:endCxn id="177" idx="1"/>
          </p:cNvCxnSpPr>
          <p:nvPr/>
        </p:nvCxnSpPr>
        <p:spPr>
          <a:xfrm>
            <a:off x="6389640" y="2247480"/>
            <a:ext cx="315720" cy="36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184" name="Line 13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185" name="Line 14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186" name="Line 15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236880" y="102960"/>
            <a:ext cx="8516880" cy="498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2"/>
          <p:cNvSpPr/>
          <p:nvPr/>
        </p:nvSpPr>
        <p:spPr>
          <a:xfrm>
            <a:off x="1879560" y="514440"/>
            <a:ext cx="1174680" cy="62280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Datasets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Of Image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1879560" y="145872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Acquisition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90" name="CustomShape 4"/>
          <p:cNvSpPr/>
          <p:nvPr/>
        </p:nvSpPr>
        <p:spPr>
          <a:xfrm>
            <a:off x="1879560" y="225396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Processing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91" name="CustomShape 5"/>
          <p:cNvSpPr/>
          <p:nvPr/>
        </p:nvSpPr>
        <p:spPr>
          <a:xfrm>
            <a:off x="1879560" y="304884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Segmentation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2" name="CustomShape 6"/>
          <p:cNvSpPr/>
          <p:nvPr/>
        </p:nvSpPr>
        <p:spPr>
          <a:xfrm>
            <a:off x="1879560" y="375948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Feature   Extraction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3" name="CustomShape 7"/>
          <p:cNvSpPr/>
          <p:nvPr/>
        </p:nvSpPr>
        <p:spPr>
          <a:xfrm>
            <a:off x="1907640" y="4545000"/>
            <a:ext cx="1118520" cy="473400"/>
          </a:xfrm>
          <a:prstGeom prst="flowChartMagneticDisk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b="1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Datasets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194" name="CustomShape 8"/>
          <p:cNvSpPr/>
          <p:nvPr/>
        </p:nvSpPr>
        <p:spPr>
          <a:xfrm>
            <a:off x="5873760" y="432000"/>
            <a:ext cx="894240" cy="622800"/>
          </a:xfrm>
          <a:prstGeom prst="ellipse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Input Image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95" name="CustomShape 9"/>
          <p:cNvSpPr/>
          <p:nvPr/>
        </p:nvSpPr>
        <p:spPr>
          <a:xfrm>
            <a:off x="5760000" y="135612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Acquisition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6" name="CustomShape 10"/>
          <p:cNvSpPr/>
          <p:nvPr/>
        </p:nvSpPr>
        <p:spPr>
          <a:xfrm>
            <a:off x="5809320" y="348660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Feature   Extraction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7" name="CustomShape 11"/>
          <p:cNvSpPr/>
          <p:nvPr/>
        </p:nvSpPr>
        <p:spPr>
          <a:xfrm>
            <a:off x="5760000" y="208800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Processing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8" name="CustomShape 12"/>
          <p:cNvSpPr/>
          <p:nvPr/>
        </p:nvSpPr>
        <p:spPr>
          <a:xfrm>
            <a:off x="5760000" y="2773080"/>
            <a:ext cx="121680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Image Segmentation</a:t>
            </a: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900" spc="-1" strike="noStrike">
              <a:latin typeface="Arial"/>
            </a:endParaRPr>
          </a:p>
        </p:txBody>
      </p:sp>
      <p:sp>
        <p:nvSpPr>
          <p:cNvPr id="199" name="CustomShape 13"/>
          <p:cNvSpPr/>
          <p:nvPr/>
        </p:nvSpPr>
        <p:spPr>
          <a:xfrm>
            <a:off x="5695200" y="4313880"/>
            <a:ext cx="117468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000000"/>
                </a:solidFill>
                <a:latin typeface="Arial"/>
                <a:ea typeface="Arial"/>
              </a:rPr>
              <a:t>Classification using Neural Networks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200" name="CustomShape 14"/>
          <p:cNvSpPr/>
          <p:nvPr/>
        </p:nvSpPr>
        <p:spPr>
          <a:xfrm>
            <a:off x="7704000" y="3816000"/>
            <a:ext cx="78192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Healthy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201" name="CustomShape 15"/>
          <p:cNvSpPr/>
          <p:nvPr/>
        </p:nvSpPr>
        <p:spPr>
          <a:xfrm>
            <a:off x="7714080" y="4494600"/>
            <a:ext cx="781920" cy="473400"/>
          </a:xfrm>
          <a:prstGeom prst="flowChartProcess">
            <a:avLst/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000000"/>
                </a:solidFill>
                <a:latin typeface="Arial"/>
                <a:ea typeface="Arial"/>
              </a:rPr>
              <a:t>Disease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202" name="CustomShape 16"/>
          <p:cNvSpPr/>
          <p:nvPr/>
        </p:nvSpPr>
        <p:spPr>
          <a:xfrm>
            <a:off x="2468880" y="4236480"/>
            <a:ext cx="360" cy="314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17"/>
          <p:cNvSpPr/>
          <p:nvPr/>
        </p:nvSpPr>
        <p:spPr>
          <a:xfrm flipH="1" rot="10800000">
            <a:off x="25486560" y="4809240"/>
            <a:ext cx="2248560" cy="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18"/>
          <p:cNvSpPr/>
          <p:nvPr/>
        </p:nvSpPr>
        <p:spPr>
          <a:xfrm>
            <a:off x="1739520" y="114120"/>
            <a:ext cx="1567440" cy="3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Training Phase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05" name="CustomShape 19"/>
          <p:cNvSpPr/>
          <p:nvPr/>
        </p:nvSpPr>
        <p:spPr>
          <a:xfrm>
            <a:off x="5628600" y="38880"/>
            <a:ext cx="1427400" cy="3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Testing Phase</a:t>
            </a:r>
            <a:endParaRPr b="0" lang="en-IN" sz="1400" spc="-1" strike="noStrike">
              <a:latin typeface="Arial"/>
            </a:endParaRPr>
          </a:p>
        </p:txBody>
      </p:sp>
      <p:cxnSp>
        <p:nvCxnSpPr>
          <p:cNvPr id="206" name="Line 20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07" name="Line 21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08" name="Line 22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09" name="Line 23"/>
          <p:cNvCxnSpPr>
            <a:stCxn id="202" idx="0"/>
            <a:endCxn id="202" idx="1"/>
          </p:cNvCxnSpPr>
          <p:nvPr/>
        </p:nvCxnSpPr>
        <p:spPr>
          <a:xfrm>
            <a:off x="2468880" y="4236480"/>
            <a:ext cx="360" cy="31464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0" name="Line 24"/>
          <p:cNvCxnSpPr>
            <a:stCxn id="190" idx="2"/>
            <a:endCxn id="191" idx="0"/>
          </p:cNvCxnSpPr>
          <p:nvPr/>
        </p:nvCxnSpPr>
        <p:spPr>
          <a:xfrm>
            <a:off x="2466720" y="2727360"/>
            <a:ext cx="360" cy="32184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1" name="Line 25"/>
          <p:cNvCxnSpPr>
            <a:stCxn id="191" idx="2"/>
            <a:endCxn id="192" idx="0"/>
          </p:cNvCxnSpPr>
          <p:nvPr/>
        </p:nvCxnSpPr>
        <p:spPr>
          <a:xfrm>
            <a:off x="2466720" y="3522240"/>
            <a:ext cx="360" cy="23760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2" name="Line 26"/>
          <p:cNvCxnSpPr>
            <a:stCxn id="195" idx="2"/>
            <a:endCxn id="197" idx="0"/>
          </p:cNvCxnSpPr>
          <p:nvPr/>
        </p:nvCxnSpPr>
        <p:spPr>
          <a:xfrm>
            <a:off x="6347160" y="1829520"/>
            <a:ext cx="360" cy="25884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3" name="Line 27"/>
          <p:cNvCxnSpPr>
            <a:stCxn id="188" idx="2"/>
            <a:endCxn id="189" idx="0"/>
          </p:cNvCxnSpPr>
          <p:nvPr/>
        </p:nvCxnSpPr>
        <p:spPr>
          <a:xfrm>
            <a:off x="2466720" y="1137240"/>
            <a:ext cx="360" cy="32184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4" name="Line 28"/>
          <p:cNvCxnSpPr>
            <a:stCxn id="189" idx="2"/>
            <a:endCxn id="190" idx="0"/>
          </p:cNvCxnSpPr>
          <p:nvPr/>
        </p:nvCxnSpPr>
        <p:spPr>
          <a:xfrm>
            <a:off x="2466720" y="1932120"/>
            <a:ext cx="360" cy="32220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5" name="Line 29"/>
          <p:cNvCxnSpPr>
            <a:stCxn id="194" idx="2"/>
            <a:endCxn id="195" idx="0"/>
          </p:cNvCxnSpPr>
          <p:nvPr/>
        </p:nvCxnSpPr>
        <p:spPr>
          <a:xfrm>
            <a:off x="6320880" y="1054800"/>
            <a:ext cx="26640" cy="30168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6" name="Line 30"/>
          <p:cNvCxnSpPr>
            <a:stCxn id="197" idx="2"/>
            <a:endCxn id="198" idx="0"/>
          </p:cNvCxnSpPr>
          <p:nvPr/>
        </p:nvCxnSpPr>
        <p:spPr>
          <a:xfrm>
            <a:off x="6347160" y="2561400"/>
            <a:ext cx="21600" cy="21204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7" name="Line 31"/>
          <p:cNvCxnSpPr>
            <a:stCxn id="198" idx="2"/>
            <a:endCxn id="196" idx="0"/>
          </p:cNvCxnSpPr>
          <p:nvPr/>
        </p:nvCxnSpPr>
        <p:spPr>
          <a:xfrm>
            <a:off x="6368400" y="3246480"/>
            <a:ext cx="28440" cy="240480"/>
          </a:xfrm>
          <a:prstGeom prst="straightConnector1">
            <a:avLst/>
          </a:prstGeom>
          <a:ln>
            <a:solidFill>
              <a:srgbClr val="000000"/>
            </a:solidFill>
            <a:tailEnd len="med" type="triangle" w="med"/>
          </a:ln>
        </p:spPr>
      </p:cxnSp>
      <p:cxnSp>
        <p:nvCxnSpPr>
          <p:cNvPr id="218" name="Line 32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</p:cxn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832</TotalTime>
  <Application>LibreOffice/6.0.7.3$Linux_X86_64 LibreOffice_project/00m0$Build-3</Application>
  <Words>1121</Words>
  <Paragraphs>172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2023-02-05T13:11:09Z</dcterms:created>
  <dc:creator/>
  <dc:description/>
  <dc:language>en-IN</dc:language>
  <cp:lastModifiedBy/>
  <dcterms:modified xsi:type="dcterms:W3CDTF">2023-02-05T13:35:52Z</dcterms:modified>
  <cp:revision>40</cp:revision>
  <dc:subject/>
  <dc:title>Plant Leaf Disease Detection Using  CNN(ResNet) – Deep Learning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25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26</vt:i4>
  </property>
</Properties>
</file>